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334" r:id="rId2"/>
    <p:sldId id="313" r:id="rId3"/>
    <p:sldId id="314" r:id="rId4"/>
    <p:sldId id="315" r:id="rId5"/>
    <p:sldId id="331" r:id="rId6"/>
    <p:sldId id="333" r:id="rId7"/>
    <p:sldId id="319" r:id="rId8"/>
    <p:sldId id="320" r:id="rId9"/>
    <p:sldId id="335" r:id="rId10"/>
    <p:sldId id="336" r:id="rId11"/>
    <p:sldId id="322" r:id="rId12"/>
    <p:sldId id="323" r:id="rId13"/>
    <p:sldId id="324" r:id="rId14"/>
    <p:sldId id="325" r:id="rId15"/>
    <p:sldId id="326" r:id="rId16"/>
    <p:sldId id="327" r:id="rId17"/>
    <p:sldId id="328" r:id="rId18"/>
    <p:sldId id="329" r:id="rId19"/>
    <p:sldId id="330" r:id="rId20"/>
    <p:sldId id="332" r:id="rId21"/>
  </p:sldIdLst>
  <p:sldSz cx="10693400" cy="756126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12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239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358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477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5597" algn="l" defTabSz="914239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2716" algn="l" defTabSz="914239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199836" algn="l" defTabSz="914239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6954" algn="l" defTabSz="914239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E5F9"/>
    <a:srgbClr val="FF9B9B"/>
    <a:srgbClr val="FFC5C5"/>
    <a:srgbClr val="CFF8A6"/>
    <a:srgbClr val="D0D0F0"/>
    <a:srgbClr val="FFEDB3"/>
    <a:srgbClr val="C4C4C4"/>
    <a:srgbClr val="ADF466"/>
    <a:srgbClr val="57D3FF"/>
    <a:srgbClr val="FF9393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64" autoAdjust="0"/>
    <p:restoredTop sz="94660"/>
  </p:normalViewPr>
  <p:slideViewPr>
    <p:cSldViewPr snapToObjects="1">
      <p:cViewPr varScale="1">
        <p:scale>
          <a:sx n="87" d="100"/>
          <a:sy n="87" d="100"/>
        </p:scale>
        <p:origin x="-1122" y="-84"/>
      </p:cViewPr>
      <p:guideLst>
        <p:guide orient="horz" pos="2382"/>
        <p:guide pos="336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79" d="100"/>
          <a:sy n="79" d="100"/>
        </p:scale>
        <p:origin x="-396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4"/>
  <c:chart>
    <c:autoTitleDeleted val="1"/>
    <c:view3D>
      <c:rotX val="7"/>
      <c:hPercent val="78"/>
      <c:rotY val="14"/>
      <c:depthPercent val="100"/>
      <c:rAngAx val="1"/>
    </c:view3D>
    <c:plotArea>
      <c:layout>
        <c:manualLayout>
          <c:layoutTarget val="inner"/>
          <c:xMode val="edge"/>
          <c:yMode val="edge"/>
          <c:x val="6.5573770491803324E-2"/>
          <c:y val="2.0576131687242802E-2"/>
          <c:w val="0.76092896174863389"/>
          <c:h val="0.87860082304526765"/>
        </c:manualLayout>
      </c:layout>
      <c:bar3DChart>
        <c:barDir val="col"/>
        <c:grouping val="stacked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rgbClr val="BDE5F9"/>
            </a:solidFill>
          </c:spPr>
          <c:dPt>
            <c:idx val="1"/>
            <c:spPr>
              <a:solidFill>
                <a:srgbClr val="00B0F0"/>
              </a:solidFill>
            </c:spPr>
          </c:dPt>
          <c:dPt>
            <c:idx val="2"/>
            <c:spPr>
              <a:solidFill>
                <a:srgbClr val="0070C0"/>
              </a:solidFill>
            </c:spPr>
          </c:dPt>
          <c:cat>
            <c:numRef>
              <c:f>Sheet1!$B$1:$D$1</c:f>
              <c:numCache>
                <c:formatCode>General</c:formatCode>
                <c:ptCount val="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</c:numCache>
            </c:numRef>
          </c:cat>
          <c:val>
            <c:numRef>
              <c:f>Sheet1!$B$2:$D$2</c:f>
              <c:numCache>
                <c:formatCode>General</c:formatCode>
                <c:ptCount val="3"/>
                <c:pt idx="0">
                  <c:v>83</c:v>
                </c:pt>
                <c:pt idx="1">
                  <c:v>85</c:v>
                </c:pt>
                <c:pt idx="2">
                  <c:v>90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cat>
            <c:numRef>
              <c:f>Sheet1!$B$1:$D$1</c:f>
              <c:numCache>
                <c:formatCode>General</c:formatCode>
                <c:ptCount val="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</c:numCache>
            </c:numRef>
          </c:cat>
          <c:val>
            <c:numRef>
              <c:f>Sheet1!$B$3:$D$3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cat>
            <c:numRef>
              <c:f>Sheet1!$B$1:$D$1</c:f>
              <c:numCache>
                <c:formatCode>General</c:formatCode>
                <c:ptCount val="3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</c:numCache>
            </c:numRef>
          </c:cat>
          <c:val>
            <c:numRef>
              <c:f>Sheet1!$B$4:$D$4</c:f>
              <c:numCache>
                <c:formatCode>General</c:formatCode>
                <c:ptCount val="3"/>
              </c:numCache>
            </c:numRef>
          </c:val>
        </c:ser>
        <c:gapDepth val="0"/>
        <c:shape val="box"/>
        <c:axId val="128161280"/>
        <c:axId val="128162816"/>
        <c:axId val="0"/>
      </c:bar3DChart>
      <c:catAx>
        <c:axId val="128161280"/>
        <c:scaling>
          <c:orientation val="minMax"/>
        </c:scaling>
        <c:axPos val="b"/>
        <c:numFmt formatCode="General" sourceLinked="1"/>
        <c:majorTickMark val="in"/>
        <c:tickLblPos val="low"/>
        <c:txPr>
          <a:bodyPr rot="0" vert="horz"/>
          <a:lstStyle/>
          <a:p>
            <a:pPr>
              <a:defRPr/>
            </a:pPr>
            <a:endParaRPr lang="ko-KR"/>
          </a:p>
        </c:txPr>
        <c:crossAx val="128162816"/>
        <c:crosses val="autoZero"/>
        <c:auto val="1"/>
        <c:lblAlgn val="ctr"/>
        <c:lblOffset val="100"/>
        <c:tickLblSkip val="1"/>
        <c:tickMarkSkip val="1"/>
      </c:catAx>
      <c:valAx>
        <c:axId val="128162816"/>
        <c:scaling>
          <c:orientation val="minMax"/>
        </c:scaling>
        <c:axPos val="l"/>
        <c:majorGridlines/>
        <c:numFmt formatCode="General" sourceLinked="1"/>
        <c:majorTickMark val="in"/>
        <c:tickLblPos val="nextTo"/>
        <c:txPr>
          <a:bodyPr rot="0" vert="horz"/>
          <a:lstStyle/>
          <a:p>
            <a:pPr>
              <a:defRPr/>
            </a:pPr>
            <a:endParaRPr lang="ko-KR"/>
          </a:p>
        </c:txPr>
        <c:crossAx val="12816128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solidFill>
            <a:schemeClr val="bg2">
              <a:lumMod val="50000"/>
            </a:schemeClr>
          </a:solidFill>
          <a:latin typeface="맑은 고딕" pitchFamily="50" charset="-127"/>
          <a:ea typeface="맑은 고딕" pitchFamily="50" charset="-127"/>
        </a:defRPr>
      </a:pPr>
      <a:endParaRPr lang="ko-KR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9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A0E20FD6-C7AF-4453-8AF9-91C5C402D910}" type="datetimeFigureOut">
              <a:rPr lang="ko-KR" altLang="en-US"/>
              <a:pPr>
                <a:defRPr/>
              </a:pPr>
              <a:t>2015-02-03</a:t>
            </a:fld>
            <a:endParaRPr lang="en-US" altLang="ko-KR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9" y="9428164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8" tIns="45719" rIns="91438" bIns="4571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20DC25E6-818B-412F-BB48-3B6175D6B3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r">
              <a:defRPr sz="1200" smtClean="0"/>
            </a:lvl1pPr>
          </a:lstStyle>
          <a:p>
            <a:pPr>
              <a:defRPr/>
            </a:pPr>
            <a:fld id="{74FAEDC5-ED06-49F6-85EC-B76B587639C4}" type="datetimeFigureOut">
              <a:rPr lang="ko-KR" altLang="en-US"/>
              <a:pPr>
                <a:defRPr/>
              </a:pPr>
              <a:t>2015-02-03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4538"/>
            <a:ext cx="52641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8" tIns="45719" rIns="91438" bIns="45719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6"/>
            <a:ext cx="5438775" cy="4467225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B7FCDE1D-9320-4492-B13F-8535117FD5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20" algn="l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39" algn="l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358" algn="l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477" algn="l" rtl="0" fontAlgn="base" latinLnBrk="1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597" algn="l" defTabSz="91423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836" algn="l" defTabSz="91423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7FCDE1D-9320-4492-B13F-8535117FD5B9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lIns="91424" tIns="45712" rIns="91424" bIns="457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 lIns="91424" tIns="45712" rIns="91424" bIns="45712"/>
          <a:lstStyle>
            <a:lvl1pPr marL="0" indent="0" algn="ctr">
              <a:buNone/>
              <a:defRPr/>
            </a:lvl1pPr>
            <a:lvl2pPr marL="457120" indent="0" algn="ctr">
              <a:buNone/>
              <a:defRPr/>
            </a:lvl2pPr>
            <a:lvl3pPr marL="914239" indent="0" algn="ctr">
              <a:buNone/>
              <a:defRPr/>
            </a:lvl3pPr>
            <a:lvl4pPr marL="1371358" indent="0" algn="ctr">
              <a:buNone/>
              <a:defRPr/>
            </a:lvl4pPr>
            <a:lvl5pPr marL="1828477" indent="0" algn="ctr">
              <a:buNone/>
              <a:defRPr/>
            </a:lvl5pPr>
            <a:lvl6pPr marL="2285597" indent="0" algn="ctr">
              <a:buNone/>
              <a:defRPr/>
            </a:lvl6pPr>
            <a:lvl7pPr marL="2742716" indent="0" algn="ctr">
              <a:buNone/>
              <a:defRPr/>
            </a:lvl7pPr>
            <a:lvl8pPr marL="3199836" indent="0" algn="ctr">
              <a:buNone/>
              <a:defRPr/>
            </a:lvl8pPr>
            <a:lvl9pPr marL="3656954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lIns="91424" tIns="45712" rIns="91424" bIns="457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lIns="91424" tIns="45712" rIns="91424" bIns="457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lIns="91424" tIns="45712" rIns="91424" bIns="457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lIns="91424" tIns="45712" rIns="91424" bIns="45712" anchor="b"/>
          <a:lstStyle>
            <a:lvl1pPr marL="0" indent="0">
              <a:buNone/>
              <a:defRPr sz="2100"/>
            </a:lvl1pPr>
            <a:lvl2pPr marL="457120" indent="0">
              <a:buNone/>
              <a:defRPr sz="1800"/>
            </a:lvl2pPr>
            <a:lvl3pPr marL="914239" indent="0">
              <a:buNone/>
              <a:defRPr sz="1600"/>
            </a:lvl3pPr>
            <a:lvl4pPr marL="1371358" indent="0">
              <a:buNone/>
              <a:defRPr sz="1400"/>
            </a:lvl4pPr>
            <a:lvl5pPr marL="1828477" indent="0">
              <a:buNone/>
              <a:defRPr sz="1400"/>
            </a:lvl5pPr>
            <a:lvl6pPr marL="2285597" indent="0">
              <a:buNone/>
              <a:defRPr sz="1400"/>
            </a:lvl6pPr>
            <a:lvl7pPr marL="2742716" indent="0">
              <a:buNone/>
              <a:defRPr sz="1400"/>
            </a:lvl7pPr>
            <a:lvl8pPr marL="3199836" indent="0">
              <a:buNone/>
              <a:defRPr sz="1400"/>
            </a:lvl8pPr>
            <a:lvl9pPr marL="365695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lIns="91424" tIns="45712" rIns="91424" bIns="457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 lIns="91424" tIns="45712" rIns="91424" bIns="45712"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1" y="1600201"/>
            <a:ext cx="4038600" cy="4525963"/>
          </a:xfrm>
        </p:spPr>
        <p:txBody>
          <a:bodyPr lIns="91424" tIns="45712" rIns="91424" bIns="45712"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lIns="91424" tIns="45712" rIns="91424" bIns="457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2"/>
          </a:xfrm>
        </p:spPr>
        <p:txBody>
          <a:bodyPr lIns="91424" tIns="45712" rIns="91424" bIns="45712" anchor="b"/>
          <a:lstStyle>
            <a:lvl1pPr marL="0" indent="0">
              <a:buNone/>
              <a:defRPr sz="2400" b="1"/>
            </a:lvl1pPr>
            <a:lvl2pPr marL="457120" indent="0">
              <a:buNone/>
              <a:defRPr sz="21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7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6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 lIns="91424" tIns="45712" rIns="91424" bIns="45712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lIns="91424" tIns="45712" rIns="91424" bIns="45712" anchor="b"/>
          <a:lstStyle>
            <a:lvl1pPr marL="0" indent="0">
              <a:buNone/>
              <a:defRPr sz="2400" b="1"/>
            </a:lvl1pPr>
            <a:lvl2pPr marL="457120" indent="0">
              <a:buNone/>
              <a:defRPr sz="21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7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6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 lIns="91424" tIns="45712" rIns="91424" bIns="45712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lIns="91424" tIns="45712" rIns="91424" bIns="457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lIns="91424" tIns="45712" rIns="91424" bIns="45712" anchor="b"/>
          <a:lstStyle>
            <a:lvl1pPr algn="l">
              <a:defRPr sz="21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 lIns="91424" tIns="45712" rIns="91424" bIns="45712"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2"/>
          </a:xfrm>
        </p:spPr>
        <p:txBody>
          <a:bodyPr lIns="91424" tIns="45712" rIns="91424" bIns="45712"/>
          <a:lstStyle>
            <a:lvl1pPr marL="0" indent="0">
              <a:buNone/>
              <a:defRPr sz="1400"/>
            </a:lvl1pPr>
            <a:lvl2pPr marL="457120" indent="0">
              <a:buNone/>
              <a:defRPr sz="13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7" indent="0">
              <a:buNone/>
              <a:defRPr sz="900"/>
            </a:lvl6pPr>
            <a:lvl7pPr marL="2742716" indent="0">
              <a:buNone/>
              <a:defRPr sz="900"/>
            </a:lvl7pPr>
            <a:lvl8pPr marL="3199836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399" cy="4114800"/>
          </a:xfrm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lvl1pPr marL="0" marR="0" indent="0" algn="l" defTabSz="914239" rtl="0" eaLnBrk="0" fontAlgn="base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000" b="1">
                <a:solidFill>
                  <a:schemeClr val="tx1">
                    <a:lumMod val="65000"/>
                    <a:lumOff val="35000"/>
                  </a:schemeClr>
                </a:solidFill>
                <a:latin typeface="돋움" pitchFamily="50" charset="-127"/>
                <a:ea typeface="돋움" pitchFamily="50" charset="-127"/>
              </a:defRPr>
            </a:lvl1pPr>
            <a:lvl2pPr marL="457120" indent="0">
              <a:buNone/>
              <a:defRPr sz="2900"/>
            </a:lvl2pPr>
            <a:lvl3pPr marL="914239" indent="0">
              <a:buNone/>
              <a:defRPr sz="2400"/>
            </a:lvl3pPr>
            <a:lvl4pPr marL="1371358" indent="0">
              <a:buNone/>
              <a:defRPr sz="2100"/>
            </a:lvl4pPr>
            <a:lvl5pPr marL="1828477" indent="0">
              <a:buNone/>
              <a:defRPr sz="2100"/>
            </a:lvl5pPr>
            <a:lvl6pPr marL="2285597" indent="0">
              <a:buNone/>
              <a:defRPr sz="2100"/>
            </a:lvl6pPr>
            <a:lvl7pPr marL="2742716" indent="0">
              <a:buNone/>
              <a:defRPr sz="2100"/>
            </a:lvl7pPr>
            <a:lvl8pPr marL="3199836" indent="0">
              <a:buNone/>
              <a:defRPr sz="2100"/>
            </a:lvl8pPr>
            <a:lvl9pPr marL="3656954" indent="0">
              <a:buNone/>
              <a:defRPr sz="21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 dirty="0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lIns="91424" tIns="45712" rIns="91424" bIns="457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 lIns="91424" tIns="45712" rIns="91424" bIns="457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4"/>
          </a:xfrm>
        </p:spPr>
        <p:txBody>
          <a:bodyPr vert="eaVert" lIns="91424" tIns="45712" rIns="91424" bIns="457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799" cy="5851524"/>
          </a:xfrm>
        </p:spPr>
        <p:txBody>
          <a:bodyPr vert="eaVert" lIns="91424" tIns="45712" rIns="91424" bIns="457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12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239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358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47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840" indent="-34284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819" indent="-2857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900">
          <a:solidFill>
            <a:schemeClr val="tx1"/>
          </a:solidFill>
          <a:latin typeface="+mn-lt"/>
          <a:ea typeface="+mn-ea"/>
        </a:defRPr>
      </a:lvl2pPr>
      <a:lvl3pPr marL="1142799" indent="-22856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9917" indent="-22856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4pPr>
      <a:lvl5pPr marL="2057037" indent="-22856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5pPr>
      <a:lvl6pPr marL="2514156" indent="-228560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6pPr>
      <a:lvl7pPr marL="2971276" indent="-228560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7pPr>
      <a:lvl8pPr marL="3428396" indent="-228560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8pPr>
      <a:lvl9pPr marL="3885514" indent="-228560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9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58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77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97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16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36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54" algn="l" defTabSz="91423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4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jpeg"/><Relationship Id="rId4" Type="http://schemas.openxmlformats.org/officeDocument/2006/relationships/image" Target="../media/image4.jpe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jpeg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474778" y="509804"/>
            <a:ext cx="9984490" cy="58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z="3200" b="1" dirty="0">
                <a:solidFill>
                  <a:schemeClr val="bg1"/>
                </a:solidFill>
                <a:effectLst>
                  <a:outerShdw blurRad="101600" dist="63500" dir="3120000" algn="tl">
                    <a:schemeClr val="tx1">
                      <a:lumMod val="95000"/>
                      <a:lumOff val="5000"/>
                      <a:alpha val="54000"/>
                    </a:schemeClr>
                  </a:outerShdw>
                </a:effectLst>
                <a:latin typeface="Arial" pitchFamily="34" charset="0"/>
                <a:ea typeface="Kozuka Mincho Pro H" pitchFamily="18" charset="-128"/>
                <a:cs typeface="Arial" pitchFamily="34" charset="0"/>
              </a:rPr>
              <a:t>DAE WHA </a:t>
            </a:r>
            <a:r>
              <a:rPr lang="en-US" altLang="ko-KR" sz="3200" b="1" dirty="0" smtClean="0">
                <a:solidFill>
                  <a:schemeClr val="bg1"/>
                </a:solidFill>
                <a:effectLst>
                  <a:outerShdw blurRad="101600" dist="63500" dir="3120000" algn="tl">
                    <a:schemeClr val="tx1">
                      <a:lumMod val="95000"/>
                      <a:lumOff val="5000"/>
                      <a:alpha val="54000"/>
                    </a:schemeClr>
                  </a:outerShdw>
                </a:effectLst>
                <a:latin typeface="Arial" pitchFamily="34" charset="0"/>
                <a:ea typeface="Kozuka Mincho Pro H" pitchFamily="18" charset="-128"/>
                <a:cs typeface="Arial" pitchFamily="34" charset="0"/>
              </a:rPr>
              <a:t>Hydraulics &amp; Pneumatics</a:t>
            </a:r>
            <a:endParaRPr lang="en-US" altLang="ko-KR" sz="3200" b="1" dirty="0">
              <a:solidFill>
                <a:schemeClr val="bg1"/>
              </a:solidFill>
              <a:effectLst>
                <a:outerShdw blurRad="101600" dist="63500" dir="3120000" algn="tl">
                  <a:schemeClr val="tx1">
                    <a:lumMod val="95000"/>
                    <a:lumOff val="5000"/>
                    <a:alpha val="54000"/>
                  </a:schemeClr>
                </a:outerShdw>
              </a:effectLst>
              <a:latin typeface="Arial" pitchFamily="34" charset="0"/>
              <a:ea typeface="Kozuka Mincho Pro H" pitchFamily="18" charset="-128"/>
              <a:cs typeface="Arial" pitchFamily="34" charset="0"/>
            </a:endParaRPr>
          </a:p>
        </p:txBody>
      </p:sp>
      <p:pic>
        <p:nvPicPr>
          <p:cNvPr id="1026" name="그림 27" descr="20140925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-10000"/>
          </a:blip>
          <a:srcRect/>
          <a:stretch>
            <a:fillRect/>
          </a:stretch>
        </p:blipFill>
        <p:spPr bwMode="auto">
          <a:xfrm>
            <a:off x="4952631" y="828303"/>
            <a:ext cx="4282501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그림 16" descr="IMG_0405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rcRect/>
          <a:stretch>
            <a:fillRect/>
          </a:stretch>
        </p:blipFill>
        <p:spPr bwMode="auto">
          <a:xfrm>
            <a:off x="738187" y="324248"/>
            <a:ext cx="3631923" cy="557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24" name="그림 21" descr="ICR 로고_통합.jp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pic>
        <p:nvPicPr>
          <p:cNvPr id="29" name="그림 28" descr="IMG_0421.jpg"/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38589" y="2898958"/>
            <a:ext cx="5660511" cy="3896641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0737" y="551447"/>
            <a:ext cx="530416" cy="530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7229267" y="5081292"/>
            <a:ext cx="10477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3718" y="545183"/>
            <a:ext cx="800187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목차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0396" y="1597739"/>
            <a:ext cx="1930304" cy="3108527"/>
          </a:xfrm>
          <a:prstGeom prst="rect">
            <a:avLst/>
          </a:prstGeom>
          <a:noFill/>
        </p:spPr>
        <p:txBody>
          <a:bodyPr wrap="none" lIns="91424" tIns="45712" rIns="91424" bIns="45712">
            <a:spAutoFit/>
          </a:bodyPr>
          <a:lstStyle/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회사소개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훈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buFontTx/>
              <a:buAutoNum type="arabicPeriod"/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03.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회사연혁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buFontTx/>
              <a:buAutoNum type="arabicPeriod"/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04.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사업 영역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buFontTx/>
              <a:buAutoNum type="arabicPeriod"/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05.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조직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및 인원현황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buFontTx/>
              <a:buAutoNum type="arabicPeriod"/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06.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공장 부지현황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AutoNum type="arabicPeriod" startAt="6"/>
              <a:defRPr/>
            </a:pP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07.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매출현황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14676" y="1627936"/>
            <a:ext cx="2406396" cy="2462196"/>
          </a:xfrm>
          <a:prstGeom prst="rect">
            <a:avLst/>
          </a:prstGeom>
          <a:noFill/>
        </p:spPr>
        <p:txBody>
          <a:bodyPr wrap="none" lIns="91424" tIns="45712" rIns="91424" bIns="45712">
            <a:spAutoFit/>
          </a:bodyPr>
          <a:lstStyle/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08.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실적현황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09.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장비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보유현황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10. 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검사 및 시험장비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11.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품질경영시스템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인증서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12. 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주요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거래처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840" indent="-342840">
              <a:defRPr/>
            </a:pPr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13. </a:t>
            </a:r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오시는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길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50" name="그림 7" descr="IMG_0646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/>
          </a:blip>
          <a:srcRect/>
          <a:stretch>
            <a:fillRect/>
          </a:stretch>
        </p:blipFill>
        <p:spPr bwMode="auto">
          <a:xfrm>
            <a:off x="6354812" y="685916"/>
            <a:ext cx="4032448" cy="63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8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그림 9" descr="IMG_0519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87824" y="828303"/>
            <a:ext cx="4051564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3718" y="562043"/>
            <a:ext cx="1518332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회사 소개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9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21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pic>
        <p:nvPicPr>
          <p:cNvPr id="23" name="Picture 11" descr="3"/>
          <p:cNvPicPr>
            <a:picLocks noChangeAspect="1" noChangeArrowheads="1"/>
          </p:cNvPicPr>
          <p:nvPr/>
        </p:nvPicPr>
        <p:blipFill>
          <a:blip r:embed="rId5" cstate="screen">
            <a:duotone>
              <a:prstClr val="black"/>
              <a:schemeClr val="accent1">
                <a:tint val="45000"/>
                <a:satMod val="400000"/>
              </a:schemeClr>
            </a:duotone>
            <a:lum bright="40000"/>
          </a:blip>
          <a:srcRect/>
          <a:stretch>
            <a:fillRect/>
          </a:stretch>
        </p:blipFill>
        <p:spPr bwMode="auto">
          <a:xfrm>
            <a:off x="450156" y="1476375"/>
            <a:ext cx="7327237" cy="4379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964797" y="1957795"/>
            <a:ext cx="6542143" cy="2677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4" tIns="45712" rIns="91424" bIns="45712">
            <a:spAutoFit/>
          </a:bodyPr>
          <a:lstStyle/>
          <a:p>
            <a:pPr>
              <a:defRPr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solidFill>
                  <a:srgbClr val="1848B4"/>
                </a:solidFill>
                <a:latin typeface="맑은 고딕" pitchFamily="50" charset="-127"/>
                <a:ea typeface="맑은 고딕" pitchFamily="50" charset="-127"/>
              </a:rPr>
              <a:t>대화유공압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은 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1798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창립 이후 풍부한 실무 경험을 통해 신기술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신제품으로 </a:t>
            </a: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실린더업계를 이끌어 오고 있습니다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또한 혁신적인 기술로 제품의 대형화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다양화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고급화를 이루어 넓은 수요층을 </a:t>
            </a: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확보하고 있으며 과감한 설비투자와 기술개발을 통한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다양한 첨단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제조설비를</a:t>
            </a: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구축하여 체계적인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생산시스템으로 산업 전반적인 수요에 부응하고 있습니다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defRPr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solidFill>
                  <a:srgbClr val="1848B4"/>
                </a:solidFill>
                <a:latin typeface="맑은 고딕" pitchFamily="50" charset="-127"/>
                <a:ea typeface="맑은 고딕" pitchFamily="50" charset="-127"/>
              </a:rPr>
              <a:t>대화유공압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은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국내 내수시장에서의 안정적인 유통망에 안주하지 않고 </a:t>
            </a: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해외 수출시장으로의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도약을 위하여 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끊임없이 노력하고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있습니다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defRPr/>
            </a:pP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‘</a:t>
            </a:r>
            <a:r>
              <a:rPr lang="ko-KR" altLang="en-US" sz="14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기술중심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’,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고객만족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’,</a:t>
            </a: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4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가치창조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’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의 경영으로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Cylinder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업계에서 세계 최고의 </a:t>
            </a:r>
            <a:endParaRPr lang="en-US" altLang="ko-KR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경쟁력을 갖춘 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글로벌 기업으로 거듭나겠습니다</a:t>
            </a:r>
            <a:r>
              <a:rPr lang="en-US" altLang="ko-KR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  </a:t>
            </a:r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그림 8" descr="250-185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30000"/>
          </a:blip>
          <a:srcRect/>
          <a:stretch>
            <a:fillRect/>
          </a:stretch>
        </p:blipFill>
        <p:spPr bwMode="auto">
          <a:xfrm>
            <a:off x="7047921" y="1044327"/>
            <a:ext cx="3771387" cy="5688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3718" y="576843"/>
            <a:ext cx="800187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사훈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6" name="Picture 5" descr="page08_ob03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50156" y="1188343"/>
            <a:ext cx="561662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Rectangle 9"/>
          <p:cNvSpPr>
            <a:spLocks noChangeArrowheads="1"/>
          </p:cNvSpPr>
          <p:nvPr/>
        </p:nvSpPr>
        <p:spPr bwMode="auto">
          <a:xfrm>
            <a:off x="2245872" y="2321903"/>
            <a:ext cx="2380748" cy="830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/>
            <a:r>
              <a:rPr lang="ko-KR" altLang="en-US" sz="16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최고의 품질과 서비스</a:t>
            </a:r>
            <a:r>
              <a:rPr lang="en-US" altLang="ko-KR" sz="16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 algn="ctr"/>
            <a:r>
              <a:rPr lang="ko-KR" altLang="en-US" sz="16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끊임없는 신제품 개발로</a:t>
            </a:r>
          </a:p>
          <a:p>
            <a:pPr algn="ctr"/>
            <a:r>
              <a:rPr lang="ko-KR" altLang="en-US" sz="1600" b="1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고객만족 실현</a:t>
            </a: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28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30" name="그림 21" descr="ICR 로고_통합.jp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0" y="7320056"/>
            <a:ext cx="106752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ko-KR" altLang="en-US" sz="16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" name="Picture 19" descr="D:\eyson\프로젝트\20120901_프리미엄디자인_결과물\20121119\네트워크,_시스템_08\자료\PNG\page10_ob02.png"/>
          <p:cNvPicPr>
            <a:picLocks noChangeAspect="1" noChangeArrowheads="1"/>
          </p:cNvPicPr>
          <p:nvPr/>
        </p:nvPicPr>
        <p:blipFill>
          <a:blip r:embed="rId6" cstate="screen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066780" y="3060551"/>
            <a:ext cx="1670639" cy="147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" name="그룹 26"/>
          <p:cNvGrpSpPr/>
          <p:nvPr/>
        </p:nvGrpSpPr>
        <p:grpSpPr>
          <a:xfrm>
            <a:off x="5010663" y="1908423"/>
            <a:ext cx="2452112" cy="2097508"/>
            <a:chOff x="4238299" y="1764407"/>
            <a:chExt cx="2452112" cy="2097508"/>
          </a:xfrm>
        </p:grpSpPr>
        <p:pic>
          <p:nvPicPr>
            <p:cNvPr id="22" name="Picture 19" descr="D:\eyson\프로젝트\20120901_프리미엄디자인_결과물\20121119\네트워크,_시스템_08\자료\PNG\page10_ob02.png"/>
            <p:cNvPicPr>
              <a:picLocks noChangeAspect="1" noChangeArrowheads="1"/>
            </p:cNvPicPr>
            <p:nvPr/>
          </p:nvPicPr>
          <p:blipFill>
            <a:blip r:embed="rId7" cstate="screen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4238299" y="1764407"/>
              <a:ext cx="1632181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Box 22"/>
            <p:cNvSpPr txBox="1"/>
            <p:nvPr/>
          </p:nvSpPr>
          <p:spPr bwMode="auto">
            <a:xfrm>
              <a:off x="5582448" y="3492599"/>
              <a:ext cx="1107963" cy="369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1424" tIns="45712" rIns="91424" bIns="45712">
              <a:spAutoFit/>
              <a:scene3d>
                <a:camera prst="orthographicFront"/>
                <a:lightRig rig="threePt" dir="t"/>
              </a:scene3d>
              <a:sp3d extrusionH="57150">
                <a:bevelT w="82550" h="38100" prst="coolSlant"/>
              </a:sp3d>
            </a:bodyPr>
            <a:lstStyle/>
            <a:p>
              <a:pPr marL="342840" indent="-342840" algn="ctr">
                <a:defRPr/>
              </a:pPr>
              <a:r>
                <a:rPr lang="ko-KR" altLang="en-US" b="1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RomanD" pitchFamily="2" charset="0"/>
                </a:rPr>
                <a:t>기술중심</a:t>
              </a:r>
            </a:p>
          </p:txBody>
        </p:sp>
      </p:grpSp>
      <p:sp>
        <p:nvSpPr>
          <p:cNvPr id="15" name="TextBox 14"/>
          <p:cNvSpPr txBox="1"/>
          <p:nvPr/>
        </p:nvSpPr>
        <p:spPr bwMode="auto">
          <a:xfrm>
            <a:off x="5291012" y="2453439"/>
            <a:ext cx="1107964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4" tIns="45712" rIns="91424" bIns="45712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marL="342840" indent="-342840" algn="ctr">
              <a:defRPr/>
            </a:pPr>
            <a:r>
              <a:rPr lang="ko-KR" altLang="en-US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RomanD" pitchFamily="2" charset="0"/>
              </a:rPr>
              <a:t>고객만족</a:t>
            </a:r>
            <a:endParaRPr lang="ko-KR" altLang="en-US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RomanD" pitchFamily="2" charset="0"/>
            </a:endParaRPr>
          </a:p>
        </p:txBody>
      </p:sp>
      <p:pic>
        <p:nvPicPr>
          <p:cNvPr id="24" name="Picture 19" descr="D:\eyson\프로젝트\20120901_프리미엄디자인_결과물\20121119\네트워크,_시스템_08\자료\PNG\page10_ob02.png"/>
          <p:cNvPicPr>
            <a:picLocks noChangeAspect="1" noChangeArrowheads="1"/>
          </p:cNvPicPr>
          <p:nvPr/>
        </p:nvPicPr>
        <p:blipFill>
          <a:blip r:embed="rId6" cstate="screen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563656" y="4534644"/>
            <a:ext cx="1670639" cy="147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 bwMode="auto">
          <a:xfrm>
            <a:off x="5884121" y="5087661"/>
            <a:ext cx="1107963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4" tIns="45712" rIns="91424" bIns="45712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marL="342840" indent="-342840" algn="ctr">
              <a:defRPr/>
            </a:pPr>
            <a:r>
              <a:rPr lang="ko-KR" altLang="en-US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RomanD" pitchFamily="2" charset="0"/>
              </a:rPr>
              <a:t>가치창조</a:t>
            </a:r>
          </a:p>
        </p:txBody>
      </p: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882204" y="3528222"/>
            <a:ext cx="4979954" cy="1772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2" rIns="91424" bIns="45712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실린더 업계를 이끄는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3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대화유공압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은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일류 기업으로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성장하기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위하여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최고의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품질과 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서비스를 제공하고 </a:t>
            </a:r>
            <a:r>
              <a:rPr lang="ko-KR" alt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있으며</a:t>
            </a:r>
            <a:r>
              <a:rPr lang="en-US" altLang="ko-KR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300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고객만족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을 뒷받침 하기 위한 </a:t>
            </a:r>
            <a:r>
              <a:rPr lang="ko-KR" altLang="en-US" sz="1300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기술중심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의 연구와 개발에 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끊임없는 노력을 하고 있습니다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ctr">
              <a:lnSpc>
                <a:spcPct val="120000"/>
              </a:lnSpc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또한 글로벌 기업의 </a:t>
            </a:r>
            <a:r>
              <a:rPr lang="ko-KR" altLang="en-US" sz="1300" b="1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가치를 창조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하는</a:t>
            </a:r>
            <a:endParaRPr lang="en-US" altLang="ko-KR" sz="1300" b="1" dirty="0" smtClean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기업이 될 수 있도록 하겠습니다</a:t>
            </a:r>
            <a:r>
              <a:rPr lang="en-US" altLang="ko-KR" sz="13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3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3718" y="565957"/>
            <a:ext cx="1415740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회사연혁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1" name="그림 20" descr="IMG_0682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tretch>
            <a:fillRect/>
          </a:stretch>
        </p:blipFill>
        <p:spPr>
          <a:xfrm>
            <a:off x="7146900" y="1260351"/>
            <a:ext cx="3848811" cy="5760640"/>
          </a:xfrm>
          <a:prstGeom prst="rect">
            <a:avLst/>
          </a:prstGeom>
        </p:spPr>
      </p:pic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437852" y="1423664"/>
            <a:ext cx="8077200" cy="4157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4" tIns="45712" rIns="91424" bIns="45712"/>
          <a:lstStyle/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1978. 06  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대화유공압 설립</a:t>
            </a: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1985. 07  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서울영업소 설립</a:t>
            </a: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1986. 05 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시흥 영업소 설립</a:t>
            </a: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2000. 07  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현 소재지 자가공장 취득</a:t>
            </a: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endParaRPr lang="en-US" altLang="ko-KR" sz="1300" b="1" dirty="0" smtClean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defRPr/>
            </a:pPr>
            <a:endParaRPr lang="en-US" altLang="ko-KR" sz="1300" b="1" dirty="0" smtClean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2002</a:t>
            </a: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08   ‘Q’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마크인증</a:t>
            </a: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한국생활용품시험연구원</a:t>
            </a: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2007. 08    ISO 9001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ISO 14001 (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국제인증원 획득</a:t>
            </a: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2008. 04   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지식경제부 기술표준원장  부품소재  신뢰성 인증서 획득</a:t>
            </a: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2008. 12   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현 소재지 자가공장 취득</a:t>
            </a: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2010. 03   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기획재정부장관 모법납세자 표창장 수상</a:t>
            </a: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2011. 01    POSCO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제철소 납품업체 등록</a:t>
            </a: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482515" indent="-48251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SzPct val="90000"/>
              <a:buFont typeface="Wingdings" pitchFamily="2" charset="2"/>
              <a:buChar char="v"/>
              <a:defRPr/>
            </a:pPr>
            <a:r>
              <a:rPr lang="en-US" altLang="ko-KR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2012. 06    POSCO </a:t>
            </a:r>
            <a:r>
              <a:rPr lang="ko-KR" altLang="en-US" sz="13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특수강 납품업체 </a:t>
            </a:r>
            <a:r>
              <a:rPr lang="ko-KR" altLang="en-US" sz="1300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등록</a:t>
            </a:r>
            <a:r>
              <a:rPr lang="en-US" altLang="ko-KR" sz="1300" b="1" dirty="0" smtClean="0">
                <a:solidFill>
                  <a:schemeClr val="tx2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            </a:t>
            </a:r>
            <a:endParaRPr lang="en-US" altLang="ko-KR" sz="1300" b="1" dirty="0">
              <a:solidFill>
                <a:schemeClr val="tx2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6" name="그림 21" descr="ICR 로고_통합.jp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3718" y="540271"/>
            <a:ext cx="1415740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사업영역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0" name="그림 27" descr="IMG_0576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-20000"/>
          </a:blip>
          <a:srcRect/>
          <a:stretch>
            <a:fillRect/>
          </a:stretch>
        </p:blipFill>
        <p:spPr bwMode="auto">
          <a:xfrm>
            <a:off x="7130867" y="1221339"/>
            <a:ext cx="3832457" cy="5727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37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44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sp>
        <p:nvSpPr>
          <p:cNvPr id="27" name="직사각형 26"/>
          <p:cNvSpPr/>
          <p:nvPr/>
        </p:nvSpPr>
        <p:spPr bwMode="auto">
          <a:xfrm>
            <a:off x="647130" y="1694780"/>
            <a:ext cx="2248470" cy="15485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9" name="그림 28" descr="IMG_1542.pn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235" y="1433911"/>
            <a:ext cx="2995699" cy="1454433"/>
          </a:xfrm>
          <a:prstGeom prst="rect">
            <a:avLst/>
          </a:prstGeom>
          <a:effectLst/>
        </p:spPr>
      </p:pic>
      <p:sp>
        <p:nvSpPr>
          <p:cNvPr id="28" name="직사각형 27"/>
          <p:cNvSpPr/>
          <p:nvPr/>
        </p:nvSpPr>
        <p:spPr bwMode="auto">
          <a:xfrm>
            <a:off x="3088227" y="1692399"/>
            <a:ext cx="2248470" cy="15485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Rectangle 8"/>
          <p:cNvSpPr>
            <a:spLocks noChangeArrowheads="1"/>
          </p:cNvSpPr>
          <p:nvPr/>
        </p:nvSpPr>
        <p:spPr bwMode="auto">
          <a:xfrm>
            <a:off x="3093792" y="2937966"/>
            <a:ext cx="2235763" cy="305409"/>
          </a:xfrm>
          <a:prstGeom prst="rect">
            <a:avLst/>
          </a:prstGeom>
          <a:solidFill>
            <a:srgbClr val="57D3FF">
              <a:alpha val="37647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24" tIns="45712" rIns="91424" bIns="45712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회전실린더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Rectangle 8"/>
          <p:cNvSpPr>
            <a:spLocks noChangeArrowheads="1"/>
          </p:cNvSpPr>
          <p:nvPr/>
        </p:nvSpPr>
        <p:spPr bwMode="auto">
          <a:xfrm>
            <a:off x="656625" y="2935585"/>
            <a:ext cx="2248500" cy="305409"/>
          </a:xfrm>
          <a:prstGeom prst="rect">
            <a:avLst/>
          </a:prstGeom>
          <a:solidFill>
            <a:srgbClr val="FFFF00">
              <a:alpha val="33000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24" tIns="45712" rIns="91424" bIns="45712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유압사각실린더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직사각형 35"/>
          <p:cNvSpPr/>
          <p:nvPr/>
        </p:nvSpPr>
        <p:spPr bwMode="auto">
          <a:xfrm>
            <a:off x="5501601" y="1692399"/>
            <a:ext cx="2248470" cy="15485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5515502" y="2935585"/>
            <a:ext cx="2227369" cy="305409"/>
          </a:xfrm>
          <a:prstGeom prst="rect">
            <a:avLst/>
          </a:prstGeom>
          <a:solidFill>
            <a:srgbClr val="ADF466">
              <a:alpha val="53725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24" tIns="45712" rIns="91424" bIns="45712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박형실린더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3" name="그림 32" descr="HC-FA-SERIES.png"/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08258" y="1548384"/>
            <a:ext cx="1454666" cy="1512168"/>
          </a:xfrm>
          <a:prstGeom prst="rect">
            <a:avLst/>
          </a:prstGeom>
          <a:effectLst/>
        </p:spPr>
      </p:pic>
      <p:pic>
        <p:nvPicPr>
          <p:cNvPr id="6168" name="Picture 31"/>
          <p:cNvPicPr>
            <a:picLocks noChangeAspect="1" noChangeArrowheads="1"/>
          </p:cNvPicPr>
          <p:nvPr/>
        </p:nvPicPr>
        <p:blipFill>
          <a:blip r:embed="rId7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80614" y="1433911"/>
            <a:ext cx="2256083" cy="150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7" name="직사각형 46"/>
          <p:cNvSpPr/>
          <p:nvPr/>
        </p:nvSpPr>
        <p:spPr bwMode="auto">
          <a:xfrm>
            <a:off x="640433" y="3823495"/>
            <a:ext cx="2248470" cy="15485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4" name="그림 33" descr="HC-SD-SUS--SERIES.png"/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3203" y="3745743"/>
            <a:ext cx="1787786" cy="1466665"/>
          </a:xfrm>
          <a:prstGeom prst="rect">
            <a:avLst/>
          </a:prstGeom>
          <a:effectLst/>
        </p:spPr>
      </p:pic>
      <p:sp>
        <p:nvSpPr>
          <p:cNvPr id="6166" name="Rectangle 8"/>
          <p:cNvSpPr>
            <a:spLocks noChangeArrowheads="1"/>
          </p:cNvSpPr>
          <p:nvPr/>
        </p:nvSpPr>
        <p:spPr bwMode="auto">
          <a:xfrm>
            <a:off x="659828" y="5065748"/>
            <a:ext cx="2229421" cy="305409"/>
          </a:xfrm>
          <a:prstGeom prst="rect">
            <a:avLst/>
          </a:prstGeom>
          <a:solidFill>
            <a:srgbClr val="C4C4C4">
              <a:alpha val="64706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24" tIns="45712" rIns="91424" bIns="45712" anchor="ctr"/>
          <a:lstStyle/>
          <a:p>
            <a:pPr algn="ctr"/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SUS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박형실린더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직사각형 47"/>
          <p:cNvSpPr/>
          <p:nvPr/>
        </p:nvSpPr>
        <p:spPr bwMode="auto">
          <a:xfrm>
            <a:off x="5504864" y="3826642"/>
            <a:ext cx="2248470" cy="15485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9" name="직사각형 48"/>
          <p:cNvSpPr/>
          <p:nvPr/>
        </p:nvSpPr>
        <p:spPr bwMode="auto">
          <a:xfrm>
            <a:off x="3091409" y="3828259"/>
            <a:ext cx="2248470" cy="154859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164" name="그림 30" descr="20140904.jpg"/>
          <p:cNvPicPr>
            <a:picLocks noChangeAspect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1227" y="3822325"/>
            <a:ext cx="1875178" cy="12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3100934" y="5076067"/>
            <a:ext cx="2235763" cy="305409"/>
          </a:xfrm>
          <a:prstGeom prst="rect">
            <a:avLst/>
          </a:prstGeom>
          <a:solidFill>
            <a:schemeClr val="accent6">
              <a:lumMod val="40000"/>
              <a:lumOff val="60000"/>
              <a:alpha val="51000"/>
            </a:scheme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24" tIns="45712" rIns="91424" bIns="45712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원형실린더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Rectangle 8"/>
          <p:cNvSpPr>
            <a:spLocks noChangeArrowheads="1"/>
          </p:cNvSpPr>
          <p:nvPr/>
        </p:nvSpPr>
        <p:spPr bwMode="auto">
          <a:xfrm>
            <a:off x="5523916" y="5067653"/>
            <a:ext cx="2219749" cy="305409"/>
          </a:xfrm>
          <a:prstGeom prst="rect">
            <a:avLst/>
          </a:prstGeom>
          <a:solidFill>
            <a:srgbClr val="FF9B9B">
              <a:alpha val="43922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24" tIns="45712" rIns="91424" bIns="45712" anchor="ctr"/>
          <a:lstStyle/>
          <a:p>
            <a:pPr algn="ctr"/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제철실린더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163" name="그림 37" descr="HSM-FA-SERIES.jpg"/>
          <p:cNvPicPr>
            <a:picLocks noChangeAspect="1"/>
          </p:cNvPicPr>
          <p:nvPr/>
        </p:nvPicPr>
        <p:blipFill>
          <a:blip r:embed="rId1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75275" y="3477273"/>
            <a:ext cx="2439377" cy="1599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직사각형 42"/>
          <p:cNvSpPr/>
          <p:nvPr/>
        </p:nvSpPr>
        <p:spPr>
          <a:xfrm>
            <a:off x="839649" y="3911326"/>
            <a:ext cx="1338699" cy="165618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gradFill>
              <a:gsLst>
                <a:gs pos="0">
                  <a:schemeClr val="bg1">
                    <a:lumMod val="95000"/>
                  </a:schemeClr>
                </a:gs>
                <a:gs pos="64999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5" name="직선 연결선 44"/>
          <p:cNvCxnSpPr/>
          <p:nvPr/>
        </p:nvCxnSpPr>
        <p:spPr>
          <a:xfrm>
            <a:off x="1524739" y="3161602"/>
            <a:ext cx="4250804" cy="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1524741" y="3164465"/>
            <a:ext cx="339" cy="68631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 Box 90"/>
          <p:cNvSpPr txBox="1">
            <a:spLocks noChangeArrowheads="1"/>
          </p:cNvSpPr>
          <p:nvPr/>
        </p:nvSpPr>
        <p:spPr bwMode="auto">
          <a:xfrm>
            <a:off x="666180" y="4195191"/>
            <a:ext cx="1698625" cy="60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4" tIns="45712" rIns="91424" bIns="45712">
            <a:spAutoFit/>
          </a:bodyPr>
          <a:lstStyle/>
          <a:p>
            <a:pPr algn="ctr"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자재관리팀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eaLnBrk="0" hangingPunct="0">
              <a:buFont typeface="Wingdings" pitchFamily="2" charset="2"/>
              <a:buChar char="§"/>
              <a:defRPr/>
            </a:pP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재무관리팀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2303042" y="3911326"/>
            <a:ext cx="1338699" cy="165618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gradFill>
              <a:gsLst>
                <a:gs pos="0">
                  <a:schemeClr val="bg1">
                    <a:lumMod val="95000"/>
                  </a:schemeClr>
                </a:gs>
                <a:gs pos="64999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Rectangle 11"/>
          <p:cNvSpPr>
            <a:spLocks noChangeArrowheads="1"/>
          </p:cNvSpPr>
          <p:nvPr/>
        </p:nvSpPr>
        <p:spPr bwMode="auto">
          <a:xfrm>
            <a:off x="2477690" y="3938017"/>
            <a:ext cx="914400" cy="2923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algn="ctr">
              <a:defRPr/>
            </a:pPr>
            <a:r>
              <a:rPr lang="ko-KR" altLang="en-US" sz="1300" b="1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생산부</a:t>
            </a:r>
            <a:endParaRPr lang="ko-KR" altLang="en-US" sz="13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7" name="Text Box 97"/>
          <p:cNvSpPr txBox="1">
            <a:spLocks noChangeArrowheads="1"/>
          </p:cNvSpPr>
          <p:nvPr/>
        </p:nvSpPr>
        <p:spPr bwMode="auto">
          <a:xfrm>
            <a:off x="2313459" y="4206305"/>
            <a:ext cx="1676400" cy="1446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lIns="91424" tIns="45712" rIns="91424" bIns="45712">
            <a:spAutoFit/>
          </a:bodyPr>
          <a:lstStyle/>
          <a:p>
            <a:pPr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가공팀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27</a:t>
            </a:r>
            <a:r>
              <a:rPr lang="ko-KR" altLang="en-US" sz="1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buFont typeface="Wingdings" pitchFamily="2" charset="2"/>
              <a:buChar char="§"/>
              <a:defRPr/>
            </a:pP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조립팀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1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buFont typeface="Wingdings" pitchFamily="2" charset="2"/>
              <a:buChar char="§"/>
              <a:defRPr/>
            </a:pP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품질관리팀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eaLnBrk="0" hangingPunct="0">
              <a:buFont typeface="Wingdings" pitchFamily="2" charset="2"/>
              <a:buChar char="§"/>
              <a:defRPr/>
            </a:pPr>
            <a:endParaRPr lang="en-US" altLang="ko-KR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용접팀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(4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0" hangingPunct="0">
              <a:buFont typeface="Wingdings" pitchFamily="2" charset="2"/>
              <a:buNone/>
              <a:defRPr/>
            </a:pP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3732298" y="3911326"/>
            <a:ext cx="1338699" cy="165618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gradFill>
              <a:gsLst>
                <a:gs pos="0">
                  <a:schemeClr val="bg1">
                    <a:lumMod val="95000"/>
                  </a:schemeClr>
                </a:gs>
                <a:gs pos="64999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3939555" y="3949129"/>
            <a:ext cx="914400" cy="2923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algn="ctr">
              <a:defRPr/>
            </a:pPr>
            <a:r>
              <a:rPr lang="ko-KR" altLang="en-US" sz="13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영업부</a:t>
            </a:r>
            <a:endParaRPr lang="ko-KR" altLang="en-US" sz="13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" name="Text Box 107"/>
          <p:cNvSpPr txBox="1">
            <a:spLocks noChangeArrowheads="1"/>
          </p:cNvSpPr>
          <p:nvPr/>
        </p:nvSpPr>
        <p:spPr bwMode="auto">
          <a:xfrm>
            <a:off x="3559124" y="4195191"/>
            <a:ext cx="1366838" cy="261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4" tIns="45712" rIns="91424" bIns="45712">
            <a:spAutoFit/>
          </a:bodyPr>
          <a:lstStyle/>
          <a:p>
            <a:pPr algn="ctr"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영업팀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(3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5171440" y="3911326"/>
            <a:ext cx="1338699" cy="165618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gradFill>
              <a:gsLst>
                <a:gs pos="0">
                  <a:schemeClr val="bg1">
                    <a:lumMod val="95000"/>
                  </a:schemeClr>
                </a:gs>
                <a:gs pos="64999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5400000" scaled="0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Rectangle 10"/>
          <p:cNvSpPr>
            <a:spLocks noChangeArrowheads="1"/>
          </p:cNvSpPr>
          <p:nvPr/>
        </p:nvSpPr>
        <p:spPr bwMode="auto">
          <a:xfrm>
            <a:off x="5336734" y="3954868"/>
            <a:ext cx="914400" cy="2923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algn="ctr">
              <a:defRPr/>
            </a:pPr>
            <a:r>
              <a:rPr lang="ko-KR" altLang="en-US" sz="1300" b="1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설계부</a:t>
            </a:r>
            <a:endParaRPr lang="ko-KR" altLang="en-US" sz="13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Text Box 106"/>
          <p:cNvSpPr txBox="1">
            <a:spLocks noChangeArrowheads="1"/>
          </p:cNvSpPr>
          <p:nvPr/>
        </p:nvSpPr>
        <p:spPr bwMode="auto">
          <a:xfrm>
            <a:off x="4990330" y="4206305"/>
            <a:ext cx="1447800" cy="60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4" tIns="45712" rIns="91424" bIns="45712">
            <a:spAutoFit/>
          </a:bodyPr>
          <a:lstStyle/>
          <a:p>
            <a:pPr algn="ctr"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설계 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ctr" eaLnBrk="0" hangingPunct="0">
              <a:buFont typeface="Wingdings" pitchFamily="2" charset="2"/>
              <a:buChar char="§"/>
              <a:defRPr/>
            </a:pPr>
            <a:endParaRPr lang="en-US" altLang="ko-KR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eaLnBrk="0" hangingPunct="0">
              <a:buFont typeface="Wingdings" pitchFamily="2" charset="2"/>
              <a:buChar char="§"/>
              <a:defRPr/>
            </a:pP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설계 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팀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(3</a:t>
            </a:r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名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2" name="직선 연결선 81"/>
          <p:cNvCxnSpPr>
            <a:endCxn id="78" idx="0"/>
          </p:cNvCxnSpPr>
          <p:nvPr/>
        </p:nvCxnSpPr>
        <p:spPr>
          <a:xfrm>
            <a:off x="2967233" y="3160478"/>
            <a:ext cx="339" cy="686670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타원 77"/>
          <p:cNvSpPr/>
          <p:nvPr/>
        </p:nvSpPr>
        <p:spPr>
          <a:xfrm>
            <a:off x="2895340" y="3847149"/>
            <a:ext cx="144463" cy="142875"/>
          </a:xfrm>
          <a:prstGeom prst="ellipse">
            <a:avLst/>
          </a:prstGeom>
          <a:solidFill>
            <a:srgbClr val="FFFF00"/>
          </a:solidFill>
          <a:ln w="28575">
            <a:solidFill>
              <a:srgbClr val="0004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4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3" name="직선 연결선 82"/>
          <p:cNvCxnSpPr>
            <a:endCxn id="79" idx="0"/>
          </p:cNvCxnSpPr>
          <p:nvPr/>
        </p:nvCxnSpPr>
        <p:spPr>
          <a:xfrm flipH="1">
            <a:off x="4421684" y="3161603"/>
            <a:ext cx="223" cy="677717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타원 78"/>
          <p:cNvSpPr/>
          <p:nvPr/>
        </p:nvSpPr>
        <p:spPr>
          <a:xfrm>
            <a:off x="4349452" y="3839319"/>
            <a:ext cx="144463" cy="142875"/>
          </a:xfrm>
          <a:prstGeom prst="ellipse">
            <a:avLst/>
          </a:prstGeom>
          <a:solidFill>
            <a:srgbClr val="FFFF00"/>
          </a:solidFill>
          <a:ln w="28575">
            <a:solidFill>
              <a:srgbClr val="0004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4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5" name="직선 연결선 84"/>
          <p:cNvCxnSpPr/>
          <p:nvPr/>
        </p:nvCxnSpPr>
        <p:spPr>
          <a:xfrm>
            <a:off x="3701826" y="2287832"/>
            <a:ext cx="0" cy="873771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/>
          <p:nvPr/>
        </p:nvSpPr>
        <p:spPr>
          <a:xfrm>
            <a:off x="3127229" y="1600950"/>
            <a:ext cx="1171585" cy="1171585"/>
          </a:xfrm>
          <a:prstGeom prst="ellipse">
            <a:avLst/>
          </a:prstGeom>
          <a:solidFill>
            <a:schemeClr val="bg1">
              <a:lumMod val="95000"/>
            </a:schemeClr>
          </a:solidFill>
          <a:ln w="101600">
            <a:gradFill>
              <a:gsLst>
                <a:gs pos="0">
                  <a:srgbClr val="0009BC"/>
                </a:gs>
                <a:gs pos="49000">
                  <a:srgbClr val="000450"/>
                </a:gs>
                <a:gs pos="100000">
                  <a:srgbClr val="000AD6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" name="직사각형 96"/>
          <p:cNvSpPr>
            <a:spLocks noChangeArrowheads="1"/>
          </p:cNvSpPr>
          <p:nvPr/>
        </p:nvSpPr>
        <p:spPr bwMode="auto">
          <a:xfrm>
            <a:off x="3212309" y="2015293"/>
            <a:ext cx="1008063" cy="372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400" b="1" dirty="0" smtClean="0">
                <a:solidFill>
                  <a:srgbClr val="000450"/>
                </a:solidFill>
                <a:latin typeface="맑은 고딕" pitchFamily="50" charset="-127"/>
                <a:ea typeface="맑은 고딕" pitchFamily="50" charset="-127"/>
              </a:rPr>
              <a:t>대표</a:t>
            </a:r>
            <a:endParaRPr lang="ko-KR" altLang="en-US" sz="1400" b="1" dirty="0">
              <a:solidFill>
                <a:srgbClr val="00045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4738" y="540271"/>
            <a:ext cx="2544254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조직 및 인원현황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6" name="직선 연결선 95"/>
          <p:cNvCxnSpPr/>
          <p:nvPr/>
        </p:nvCxnSpPr>
        <p:spPr>
          <a:xfrm flipH="1">
            <a:off x="5775322" y="3161604"/>
            <a:ext cx="223" cy="677717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타원 79"/>
          <p:cNvSpPr/>
          <p:nvPr/>
        </p:nvSpPr>
        <p:spPr>
          <a:xfrm>
            <a:off x="5706293" y="3840460"/>
            <a:ext cx="144463" cy="142875"/>
          </a:xfrm>
          <a:prstGeom prst="ellipse">
            <a:avLst/>
          </a:prstGeom>
          <a:solidFill>
            <a:srgbClr val="FFFF00"/>
          </a:solidFill>
          <a:ln w="28575">
            <a:solidFill>
              <a:srgbClr val="0004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4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9" name="그림 48" descr="사본 - IMG_0421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5371804" y="1933527"/>
            <a:ext cx="6282300" cy="4324675"/>
          </a:xfrm>
          <a:prstGeom prst="rect">
            <a:avLst/>
          </a:prstGeom>
        </p:spPr>
      </p:pic>
      <p:sp>
        <p:nvSpPr>
          <p:cNvPr id="60" name="타원 59"/>
          <p:cNvSpPr/>
          <p:nvPr/>
        </p:nvSpPr>
        <p:spPr>
          <a:xfrm>
            <a:off x="1452848" y="3839889"/>
            <a:ext cx="144463" cy="142875"/>
          </a:xfrm>
          <a:prstGeom prst="ellipse">
            <a:avLst/>
          </a:prstGeom>
          <a:solidFill>
            <a:srgbClr val="FFFF00"/>
          </a:solidFill>
          <a:ln w="28575">
            <a:solidFill>
              <a:srgbClr val="0004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ko-KR" altLang="en-U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4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Rectangle 9"/>
          <p:cNvSpPr>
            <a:spLocks noChangeArrowheads="1"/>
          </p:cNvSpPr>
          <p:nvPr/>
        </p:nvSpPr>
        <p:spPr bwMode="auto">
          <a:xfrm>
            <a:off x="1059879" y="3939604"/>
            <a:ext cx="914400" cy="29237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algn="ctr">
              <a:defRPr/>
            </a:pPr>
            <a:r>
              <a:rPr lang="ko-KR" altLang="en-US" sz="13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관리부</a:t>
            </a:r>
            <a:endParaRPr lang="ko-KR" altLang="en-US" sz="1300" b="1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46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47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rot="5400000">
            <a:off x="7701627" y="4783594"/>
            <a:ext cx="104775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그림 42" descr="IMG_0645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02825" y="972319"/>
            <a:ext cx="3472467" cy="5579714"/>
          </a:xfrm>
          <a:prstGeom prst="rect">
            <a:avLst/>
          </a:prstGeom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3718" y="552104"/>
            <a:ext cx="2236477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공장 부지 현황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Text Box 169"/>
          <p:cNvSpPr txBox="1">
            <a:spLocks noChangeArrowheads="1"/>
          </p:cNvSpPr>
          <p:nvPr/>
        </p:nvSpPr>
        <p:spPr bwMode="auto">
          <a:xfrm>
            <a:off x="378148" y="5458317"/>
            <a:ext cx="6912395" cy="33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4" tIns="45712" rIns="91424" bIns="45712">
            <a:spAutoFit/>
          </a:bodyPr>
          <a:lstStyle/>
          <a:p>
            <a:pPr>
              <a:defRPr/>
            </a:pPr>
            <a:r>
              <a:rPr lang="ko-KR" altLang="en-US" sz="1600" b="1" dirty="0" smtClean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◆ 공장 면적 </a:t>
            </a:r>
            <a:r>
              <a:rPr lang="en-US" altLang="ko-KR" sz="1600" b="1" dirty="0" smtClean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:</a:t>
            </a:r>
            <a:r>
              <a:rPr lang="en-US" sz="1600" b="1" dirty="0" smtClean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  </a:t>
            </a:r>
            <a:r>
              <a:rPr lang="ko-KR" altLang="en-US" sz="1600" b="1" dirty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제</a:t>
            </a:r>
            <a:r>
              <a:rPr lang="en-US" altLang="ko-KR" sz="1600" b="1" dirty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1</a:t>
            </a:r>
            <a:r>
              <a:rPr lang="ko-KR" altLang="en-US" sz="1600" b="1" dirty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공장</a:t>
            </a:r>
            <a:r>
              <a:rPr lang="en-US" sz="1600" b="1" dirty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 – 300</a:t>
            </a:r>
            <a:r>
              <a:rPr lang="ko-KR" altLang="en-US" sz="1600" b="1" dirty="0" smtClean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평</a:t>
            </a:r>
            <a:r>
              <a:rPr lang="en-US" altLang="ko-KR" sz="1600" b="1" dirty="0" smtClean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, </a:t>
            </a:r>
            <a:r>
              <a:rPr lang="ko-KR" altLang="en-US" sz="1600" b="1" dirty="0" smtClean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제</a:t>
            </a:r>
            <a:r>
              <a:rPr lang="en-US" altLang="ko-KR" sz="1600" b="1" dirty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2</a:t>
            </a:r>
            <a:r>
              <a:rPr lang="ko-KR" altLang="en-US" sz="1600" b="1" dirty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공장</a:t>
            </a:r>
            <a:r>
              <a:rPr lang="en-US" sz="1600" b="1" dirty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 – 500</a:t>
            </a:r>
            <a:r>
              <a:rPr lang="ko-KR" altLang="en-US" sz="1600" b="1" dirty="0" smtClean="0">
                <a:solidFill>
                  <a:srgbClr val="DD8919"/>
                </a:solidFill>
                <a:latin typeface="맑은 고딕" pitchFamily="50" charset="-127"/>
                <a:ea typeface="맑은 고딕" pitchFamily="50" charset="-127"/>
                <a:cs typeface="Arial Unicode MS" pitchFamily="50" charset="-127"/>
              </a:rPr>
              <a:t>평</a:t>
            </a:r>
            <a:endParaRPr lang="ko-KR" altLang="en-US" sz="1600" b="1" dirty="0">
              <a:solidFill>
                <a:srgbClr val="DD8919"/>
              </a:solidFill>
              <a:latin typeface="맑은 고딕" pitchFamily="50" charset="-127"/>
              <a:ea typeface="맑은 고딕" pitchFamily="50" charset="-127"/>
              <a:cs typeface="Arial Unicode MS" pitchFamily="50" charset="-127"/>
            </a:endParaRPr>
          </a:p>
        </p:txBody>
      </p:sp>
      <p:pic>
        <p:nvPicPr>
          <p:cNvPr id="37" name="그림 36" descr="사본 -IMG_1005.jpg"/>
          <p:cNvPicPr>
            <a:picLocks noChangeAspect="1"/>
          </p:cNvPicPr>
          <p:nvPr/>
        </p:nvPicPr>
        <p:blipFill>
          <a:blip r:embed="rId4" cstate="screen">
            <a:lum bright="10000"/>
          </a:blip>
          <a:stretch>
            <a:fillRect/>
          </a:stretch>
        </p:blipFill>
        <p:spPr>
          <a:xfrm>
            <a:off x="469689" y="1249196"/>
            <a:ext cx="6659274" cy="41764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7" name="그림 21" descr="ICR 로고_통합.jp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17026" y="540271"/>
            <a:ext cx="1415740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매출현황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7" name="그림 21" descr="ICR 로고_통합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522164" y="1548383"/>
          <a:ext cx="6553621" cy="43491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2164" y="1415400"/>
            <a:ext cx="9044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단위 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b="1" dirty="0">
              <a:solidFill>
                <a:schemeClr val="bg2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9" name="그림 18" descr="20140714_093625_HDR.jp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tretch>
            <a:fillRect/>
          </a:stretch>
        </p:blipFill>
        <p:spPr>
          <a:xfrm>
            <a:off x="6858867" y="622772"/>
            <a:ext cx="4194571" cy="69384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그림 15" descr="IMG_0543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9229" y="900312"/>
            <a:ext cx="3908151" cy="58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22037" y="540271"/>
            <a:ext cx="1712295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실적현황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-1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7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04162" y="1260351"/>
          <a:ext cx="7506835" cy="454381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{073A0DAA-6AF3-43AB-8588-CEC1D06C72B9}</a:tableStyleId>
              </a:tblPr>
              <a:tblGrid>
                <a:gridCol w="1458162"/>
                <a:gridCol w="1131916"/>
                <a:gridCol w="1404788"/>
                <a:gridCol w="1814517"/>
                <a:gridCol w="1697452"/>
              </a:tblGrid>
              <a:tr h="4449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 약 명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계약금액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천원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제작 년도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규</a:t>
                      </a:r>
                      <a:r>
                        <a:rPr kumimoji="0" lang="ko-KR" alt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격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최종 사용처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</a:tr>
              <a:tr h="6211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POSCO [BPA]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11~14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Φ280 x 1190ST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Φ280 x 5800ST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냉연부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-4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냉연공장 등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71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부산거재터널공사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1,200,000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05~14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Φ350 x 4900ST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현대중공업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71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소양강뎀터널공사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849,600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05~14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Φ350 x 4000ST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삼성중공업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926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지게차워터치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13,800,000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07~14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Φ50 x 395ST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Φ70 x 630ST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Φ80 x 800ST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두산중공업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현대중공업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713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PRESS LINE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720,000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08~14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Φ285 x 400ST (300ton)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Φ350 x 500ST (400ton)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Φ370 x 800ST (500ton)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Φ580 x 650ST (600ton)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Φ650 x 800ST (800ton)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Φ710 x 500ST (1000ton)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삼성전자 등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그림 14" descr="IMG_0542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37371" y="1063923"/>
            <a:ext cx="4790049" cy="5885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30648" y="540271"/>
            <a:ext cx="1712295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실적현황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-2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1" name="직선 연결선 30"/>
          <p:cNvCxnSpPr/>
          <p:nvPr/>
        </p:nvCxnSpPr>
        <p:spPr bwMode="auto">
          <a:xfrm>
            <a:off x="2178348" y="818284"/>
            <a:ext cx="72009" cy="4546524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7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504162" y="1260351"/>
          <a:ext cx="7506835" cy="47592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{073A0DAA-6AF3-43AB-8588-CEC1D06C72B9}</a:tableStyleId>
              </a:tblPr>
              <a:tblGrid>
                <a:gridCol w="1458162"/>
                <a:gridCol w="1131916"/>
                <a:gridCol w="1404788"/>
                <a:gridCol w="1814517"/>
                <a:gridCol w="1697452"/>
              </a:tblGrid>
              <a:tr h="4449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 약 명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계약금액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천원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제작 년도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규</a:t>
                      </a: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격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최종 사용처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</a:tr>
              <a:tr h="563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특장차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1,800,000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07~14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Φ160 x 700ST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Φ160 X 338ST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제작</a:t>
                      </a: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71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휠터프레스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360,000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05~14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Φ255 x 1000ST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풍산금속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71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승기천와이어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kumimoji="0" lang="en-US" altLang="ko-KR" sz="1200" b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당김用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180,000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09~14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Φ250 x 1235ST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제작</a:t>
                      </a: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12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유압프레스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540,000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05~14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Φ300 x 2500ST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Φ350 x 2500ST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삼성전자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도량 공사용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672,000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07~14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Φ400 x 1500ST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Φ350 x 2000ST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두바이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en-US" altLang="ko-KR" sz="1200" b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pja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현장</a:t>
                      </a: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874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제철설비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07~14</a:t>
                      </a:r>
                      <a:r>
                        <a:rPr kumimoji="0" lang="ko-KR" altLang="en-US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Φ250 x 400ST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Φ200 x 670ST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포스코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후판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신전단기라인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후판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SHEAR &amp; COLD LEVELLER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874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성형사출기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720,000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08~14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Φ190 x 500ST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3718" y="531704"/>
            <a:ext cx="2133885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장비 보유현황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4" name="그림 13" descr="IMG_0407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6623990" y="2045565"/>
            <a:ext cx="5570344" cy="3804444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8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540763" y="1260351"/>
          <a:ext cx="7470233" cy="47669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{073A0DAA-6AF3-43AB-8588-CEC1D06C72B9}</a:tableStyleId>
              </a:tblPr>
              <a:tblGrid>
                <a:gridCol w="997262"/>
                <a:gridCol w="1216387"/>
                <a:gridCol w="1296144"/>
                <a:gridCol w="2330331"/>
                <a:gridCol w="1630109"/>
              </a:tblGrid>
              <a:tr h="2999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보유대수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구입처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품명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</a:tr>
              <a:tr h="271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CNC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두산 인프라 코아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 250, 300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00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CNC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두산 인프라 코아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P-240MB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046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CNC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두산 인프라 코아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P-240A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83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CNC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두산 인프라 코아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P-300LC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73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MCT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두산 인프라 코아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DNM400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MCT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두산 인프라 코아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NYNX 5400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 반</a:t>
                      </a:r>
                      <a:endParaRPr kumimoji="0" lang="ko-KR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530 x 1550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 반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 x 1060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 반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530 x 2000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80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 반</a:t>
                      </a:r>
                      <a:endParaRPr kumimoji="0" lang="ko-KR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630 x 3000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 반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460 x 1000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 반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 x 1768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 반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600 x 1500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14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선 반</a:t>
                      </a:r>
                      <a:endParaRPr kumimoji="0" lang="ko-KR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850 x 4000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밀 링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 천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호기</a:t>
                      </a: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,3</a:t>
                      </a: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호기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16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레디얼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남 북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35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레디얼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남 북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1600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그림 15" descr="IMG_0647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-10000"/>
          </a:blip>
          <a:srcRect/>
          <a:stretch>
            <a:fillRect/>
          </a:stretch>
        </p:blipFill>
        <p:spPr bwMode="auto">
          <a:xfrm>
            <a:off x="7344063" y="1188343"/>
            <a:ext cx="3547253" cy="5328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23718" y="560611"/>
            <a:ext cx="4275497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검사 및 시험장비 보유현황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-1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7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555881" y="1260352"/>
          <a:ext cx="7455115" cy="4718178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{073A0DAA-6AF3-43AB-8588-CEC1D06C72B9}</a:tableStyleId>
              </a:tblPr>
              <a:tblGrid>
                <a:gridCol w="974395"/>
                <a:gridCol w="2520280"/>
                <a:gridCol w="2808312"/>
                <a:gridCol w="1152128"/>
              </a:tblGrid>
              <a:tr h="296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 비 명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규</a:t>
                      </a: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격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수량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VERNIER CALIPERS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600 m/m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VERNIER CALIPERS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1000 m/m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외경 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0~25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외경 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25~50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외경 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50~75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외경 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75~100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외경 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100~125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외경 </a:t>
                      </a: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125~150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</a:t>
                      </a: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외경 </a:t>
                      </a: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150~175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외경 </a:t>
                      </a: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175~200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</a:t>
                      </a: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내경 </a:t>
                      </a: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200~250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내경 </a:t>
                      </a: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150~300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2EA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테스트장비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유압유니트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400Kgf/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0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14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테스트장비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유압유니트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700Kgf/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06140" y="572650"/>
            <a:ext cx="4275497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검사 및 시험장비 보유현황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-2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2" name="그림 11" descr="IMG_0643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26492" y="972319"/>
            <a:ext cx="3436832" cy="5402024"/>
          </a:xfrm>
          <a:prstGeom prst="rect">
            <a:avLst/>
          </a:prstGeom>
        </p:spPr>
      </p:pic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7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522164" y="1260351"/>
          <a:ext cx="7488832" cy="44567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{073A0DAA-6AF3-43AB-8588-CEC1D06C72B9}</a:tableStyleId>
              </a:tblPr>
              <a:tblGrid>
                <a:gridCol w="1008112"/>
                <a:gridCol w="2520280"/>
                <a:gridCol w="2808312"/>
                <a:gridCol w="1152128"/>
              </a:tblGrid>
              <a:tr h="2419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번호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 비 명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규</a:t>
                      </a: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격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수량</a:t>
                      </a: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내경</a:t>
                      </a: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MICRO METER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300~400</a:t>
                      </a:r>
                      <a:endParaRPr kumimoji="0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16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CYLINDER GAUGE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10~18</a:t>
                      </a:r>
                      <a:endParaRPr kumimoji="0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CYLINDER GAUGE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35~60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18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CYLINDER GAUGE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50~150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19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CYLINDER GAUGE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160~235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CYLINDER GAUGE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250~310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21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도막 측정기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22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쇼어 경도기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23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DIAR CALIPERS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20~35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24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DIAR CALIPERS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30~54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25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DIAR CALIPERS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35~62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45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26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DIAR CALIPERS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55~135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1EA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88615" marR="88615" marT="46080" marB="4608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TextBox 12"/>
          <p:cNvSpPr txBox="1">
            <a:spLocks noChangeArrowheads="1"/>
          </p:cNvSpPr>
          <p:nvPr/>
        </p:nvSpPr>
        <p:spPr bwMode="auto">
          <a:xfrm>
            <a:off x="1065570" y="1116335"/>
            <a:ext cx="7162800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marL="342840" indent="-342840" algn="ctr"/>
            <a:r>
              <a:rPr lang="ko-KR" altLang="en-US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RomanD" pitchFamily="2" charset="0"/>
              </a:rPr>
              <a:t>품질경영시스템 인증서 </a:t>
            </a:r>
            <a:r>
              <a:rPr lang="en-US" altLang="ko-KR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RomanD" pitchFamily="2" charset="0"/>
              </a:rPr>
              <a:t>ISO  9001 : 2008</a:t>
            </a:r>
            <a:endParaRPr lang="ko-KR" altLang="en-US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  <a:cs typeface="RomanD" pitchFamily="2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18015" y="546296"/>
            <a:ext cx="1404518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인증서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-1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2" name="그림 15" descr="20140804-2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66456" y="1006152"/>
            <a:ext cx="4289949" cy="572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그림 15" descr="무제-1.jpg"/>
          <p:cNvPicPr>
            <a:picLocks noChangeAspect="1"/>
          </p:cNvPicPr>
          <p:nvPr/>
        </p:nvPicPr>
        <p:blipFill>
          <a:blip r:embed="rId4" cstate="screen">
            <a:lum/>
          </a:blip>
          <a:stretch>
            <a:fillRect/>
          </a:stretch>
        </p:blipFill>
        <p:spPr>
          <a:xfrm>
            <a:off x="1332979" y="1692399"/>
            <a:ext cx="2749550" cy="3886200"/>
          </a:xfrm>
          <a:prstGeom prst="rect">
            <a:avLst/>
          </a:prstGeom>
          <a:ln w="3175">
            <a:noFill/>
          </a:ln>
          <a:effectLst>
            <a:outerShdw blurRad="50800" dist="88900" dir="2700000" algn="tl" rotWithShape="0">
              <a:schemeClr val="tx1">
                <a:lumMod val="50000"/>
                <a:lumOff val="50000"/>
              </a:schemeClr>
            </a:outerShdw>
          </a:effectLst>
        </p:spPr>
      </p:pic>
      <p:pic>
        <p:nvPicPr>
          <p:cNvPr id="17" name="그림 16" descr="무제-5.jpg"/>
          <p:cNvPicPr>
            <a:picLocks noChangeAspect="1"/>
          </p:cNvPicPr>
          <p:nvPr/>
        </p:nvPicPr>
        <p:blipFill>
          <a:blip r:embed="rId5" cstate="screen">
            <a:lum/>
          </a:blip>
          <a:stretch>
            <a:fillRect/>
          </a:stretch>
        </p:blipFill>
        <p:spPr>
          <a:xfrm>
            <a:off x="5240684" y="1692399"/>
            <a:ext cx="2722563" cy="3886200"/>
          </a:xfrm>
          <a:prstGeom prst="rect">
            <a:avLst/>
          </a:prstGeom>
          <a:ln w="3175">
            <a:noFill/>
          </a:ln>
          <a:effectLst>
            <a:outerShdw blurRad="50800" dist="88900" dir="2700000" algn="tl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21" name="그림 21" descr="ICR 로고_통합.jpg"/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그림 22" descr="20140804-3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6886" y="1065627"/>
            <a:ext cx="4156478" cy="5739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TextBox 12"/>
          <p:cNvSpPr txBox="1">
            <a:spLocks noChangeArrowheads="1"/>
          </p:cNvSpPr>
          <p:nvPr/>
        </p:nvSpPr>
        <p:spPr bwMode="auto">
          <a:xfrm>
            <a:off x="1064220" y="1116335"/>
            <a:ext cx="7162800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marL="342840" indent="-342840" algn="ctr"/>
            <a:r>
              <a:rPr lang="ko-KR" altLang="en-US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환경경영시스템 인증서</a:t>
            </a:r>
            <a:r>
              <a:rPr lang="en-US" altLang="ko-KR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RomanD" pitchFamily="2" charset="0"/>
              </a:rPr>
              <a:t>ISO  1401 : 2004</a:t>
            </a:r>
            <a:endParaRPr lang="ko-KR" altLang="en-US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  <a:cs typeface="RomanD" pitchFamily="2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41782" y="546295"/>
            <a:ext cx="1404518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인증서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-2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8" name="그림 17" descr="무제-3.jpg"/>
          <p:cNvPicPr>
            <a:picLocks noChangeAspect="1"/>
          </p:cNvPicPr>
          <p:nvPr/>
        </p:nvPicPr>
        <p:blipFill>
          <a:blip r:embed="rId4" cstate="screen">
            <a:lum/>
          </a:blip>
          <a:stretch>
            <a:fillRect/>
          </a:stretch>
        </p:blipFill>
        <p:spPr>
          <a:xfrm>
            <a:off x="1337147" y="1694630"/>
            <a:ext cx="2749550" cy="3886200"/>
          </a:xfrm>
          <a:prstGeom prst="rect">
            <a:avLst/>
          </a:prstGeom>
          <a:ln>
            <a:noFill/>
          </a:ln>
          <a:effectLst>
            <a:outerShdw blurRad="50800" dist="88900" dir="2700000" algn="tl" rotWithShape="0">
              <a:schemeClr val="tx1">
                <a:lumMod val="50000"/>
                <a:lumOff val="50000"/>
                <a:alpha val="99000"/>
              </a:schemeClr>
            </a:outerShdw>
          </a:effectLst>
        </p:spPr>
      </p:pic>
      <p:pic>
        <p:nvPicPr>
          <p:cNvPr id="19" name="그림 18" descr="무제-4.jpg"/>
          <p:cNvPicPr>
            <a:picLocks noChangeAspect="1"/>
          </p:cNvPicPr>
          <p:nvPr/>
        </p:nvPicPr>
        <p:blipFill>
          <a:blip r:embed="rId5" cstate="screen">
            <a:lum/>
          </a:blip>
          <a:stretch>
            <a:fillRect/>
          </a:stretch>
        </p:blipFill>
        <p:spPr>
          <a:xfrm>
            <a:off x="5255775" y="1694630"/>
            <a:ext cx="2722563" cy="3886200"/>
          </a:xfrm>
          <a:prstGeom prst="rect">
            <a:avLst/>
          </a:prstGeom>
          <a:ln>
            <a:noFill/>
          </a:ln>
          <a:effectLst>
            <a:outerShdw blurRad="50800" dist="101600" dir="2700000" algn="tl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21" name="그림 21" descr="ICR 로고_통합.jpg"/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extBox 12"/>
          <p:cNvSpPr txBox="1">
            <a:spLocks noChangeArrowheads="1"/>
          </p:cNvSpPr>
          <p:nvPr/>
        </p:nvSpPr>
        <p:spPr bwMode="auto">
          <a:xfrm>
            <a:off x="1026220" y="1115674"/>
            <a:ext cx="7162800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marL="342840" indent="-342840" algn="ctr"/>
            <a:r>
              <a:rPr lang="ko-KR" altLang="en-US" dirty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RomanD" pitchFamily="2" charset="0"/>
              </a:rPr>
              <a:t>품질보증 지정서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30648" y="540271"/>
            <a:ext cx="1404518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인증서</a:t>
            </a:r>
            <a:r>
              <a:rPr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-3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5" name="그림 17" descr="20140804-1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63715" y="1484989"/>
            <a:ext cx="3339569" cy="5246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그림 11" descr="무제-2.jpg"/>
          <p:cNvPicPr>
            <a:picLocks noChangeAspect="1"/>
          </p:cNvPicPr>
          <p:nvPr/>
        </p:nvPicPr>
        <p:blipFill>
          <a:blip r:embed="rId4" cstate="screen">
            <a:lum/>
          </a:blip>
          <a:stretch>
            <a:fillRect/>
          </a:stretch>
        </p:blipFill>
        <p:spPr>
          <a:xfrm>
            <a:off x="3095552" y="1548383"/>
            <a:ext cx="3043237" cy="4343400"/>
          </a:xfrm>
          <a:prstGeom prst="rect">
            <a:avLst/>
          </a:prstGeom>
          <a:ln w="3175">
            <a:noFill/>
          </a:ln>
          <a:effectLst>
            <a:outerShdw blurRad="50800" dist="101600" dir="2700000" algn="tl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7" name="그림 21" descr="ICR 로고_통합.jp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그림 20" descr="IMG_0511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11592" y="1188343"/>
            <a:ext cx="3895748" cy="5760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Rectangle 9"/>
          <p:cNvSpPr>
            <a:spLocks noChangeArrowheads="1"/>
          </p:cNvSpPr>
          <p:nvPr/>
        </p:nvSpPr>
        <p:spPr bwMode="auto">
          <a:xfrm>
            <a:off x="809880" y="1535512"/>
            <a:ext cx="1438510" cy="7633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765510" y="1447627"/>
            <a:ext cx="1438510" cy="763389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56" name="Rectangle 9"/>
          <p:cNvSpPr>
            <a:spLocks noChangeArrowheads="1"/>
          </p:cNvSpPr>
          <p:nvPr/>
        </p:nvSpPr>
        <p:spPr bwMode="auto">
          <a:xfrm>
            <a:off x="2612045" y="1547494"/>
            <a:ext cx="1438510" cy="7633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57" name="Rectangle 10"/>
          <p:cNvSpPr>
            <a:spLocks noChangeArrowheads="1"/>
          </p:cNvSpPr>
          <p:nvPr/>
        </p:nvSpPr>
        <p:spPr bwMode="auto">
          <a:xfrm>
            <a:off x="2567676" y="1459609"/>
            <a:ext cx="1438510" cy="763389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59" name="Rectangle 9"/>
          <p:cNvSpPr>
            <a:spLocks noChangeArrowheads="1"/>
          </p:cNvSpPr>
          <p:nvPr/>
        </p:nvSpPr>
        <p:spPr bwMode="auto">
          <a:xfrm>
            <a:off x="4428328" y="1540059"/>
            <a:ext cx="1438510" cy="7633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60" name="Rectangle 10"/>
          <p:cNvSpPr>
            <a:spLocks noChangeArrowheads="1"/>
          </p:cNvSpPr>
          <p:nvPr/>
        </p:nvSpPr>
        <p:spPr bwMode="auto">
          <a:xfrm>
            <a:off x="4383958" y="1452174"/>
            <a:ext cx="1438510" cy="763389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62" name="Rectangle 9"/>
          <p:cNvSpPr>
            <a:spLocks noChangeArrowheads="1"/>
          </p:cNvSpPr>
          <p:nvPr/>
        </p:nvSpPr>
        <p:spPr bwMode="auto">
          <a:xfrm>
            <a:off x="6183160" y="1547494"/>
            <a:ext cx="1438510" cy="7633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63" name="Rectangle 10"/>
          <p:cNvSpPr>
            <a:spLocks noChangeArrowheads="1"/>
          </p:cNvSpPr>
          <p:nvPr/>
        </p:nvSpPr>
        <p:spPr bwMode="auto">
          <a:xfrm>
            <a:off x="6138791" y="1459609"/>
            <a:ext cx="1438510" cy="763389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80" name="Rectangle 9"/>
          <p:cNvSpPr>
            <a:spLocks noChangeArrowheads="1"/>
          </p:cNvSpPr>
          <p:nvPr/>
        </p:nvSpPr>
        <p:spPr bwMode="auto">
          <a:xfrm>
            <a:off x="2074196" y="4389556"/>
            <a:ext cx="1849605" cy="91091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81" name="Rectangle 10"/>
          <p:cNvSpPr>
            <a:spLocks noChangeArrowheads="1"/>
          </p:cNvSpPr>
          <p:nvPr/>
        </p:nvSpPr>
        <p:spPr bwMode="auto">
          <a:xfrm>
            <a:off x="2017147" y="4284688"/>
            <a:ext cx="1849605" cy="910913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pic>
        <p:nvPicPr>
          <p:cNvPr id="17426" name="Picture 25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143018" y="4356465"/>
            <a:ext cx="1573133" cy="756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Rectangle 9"/>
          <p:cNvSpPr>
            <a:spLocks noChangeArrowheads="1"/>
          </p:cNvSpPr>
          <p:nvPr/>
        </p:nvSpPr>
        <p:spPr bwMode="auto">
          <a:xfrm>
            <a:off x="4539654" y="4393388"/>
            <a:ext cx="1849605" cy="91091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84" name="Rectangle 10"/>
          <p:cNvSpPr>
            <a:spLocks noChangeArrowheads="1"/>
          </p:cNvSpPr>
          <p:nvPr/>
        </p:nvSpPr>
        <p:spPr bwMode="auto">
          <a:xfrm>
            <a:off x="4482605" y="4288520"/>
            <a:ext cx="1849605" cy="910913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16909" y="568306"/>
            <a:ext cx="1826109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주요 고객사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81740" y="1548384"/>
            <a:ext cx="1419646" cy="558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189" y="1536880"/>
            <a:ext cx="1450085" cy="581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그림 50" descr="%B5λ%EA_%B7ΰ%ED_nylove1230.jpg"/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66581" y="1548385"/>
            <a:ext cx="1569285" cy="560458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4513014" y="4474085"/>
            <a:ext cx="1775042" cy="530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그림 66" descr="%C7%F6~2.JPG"/>
          <p:cNvPicPr>
            <a:picLocks noChangeAspect="1"/>
          </p:cNvPicPr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38788" y="1548384"/>
            <a:ext cx="1457193" cy="546447"/>
          </a:xfrm>
          <a:prstGeom prst="rect">
            <a:avLst/>
          </a:prstGeom>
        </p:spPr>
      </p:pic>
      <p:sp>
        <p:nvSpPr>
          <p:cNvPr id="65" name="Rectangle 9"/>
          <p:cNvSpPr>
            <a:spLocks noChangeArrowheads="1"/>
          </p:cNvSpPr>
          <p:nvPr/>
        </p:nvSpPr>
        <p:spPr bwMode="auto">
          <a:xfrm>
            <a:off x="825729" y="3069005"/>
            <a:ext cx="1952359" cy="91091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66" name="Rectangle 10"/>
          <p:cNvSpPr>
            <a:spLocks noChangeArrowheads="1"/>
          </p:cNvSpPr>
          <p:nvPr/>
        </p:nvSpPr>
        <p:spPr bwMode="auto">
          <a:xfrm>
            <a:off x="765509" y="2964136"/>
            <a:ext cx="1952359" cy="910913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923018" y="3106715"/>
            <a:ext cx="1737841" cy="678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" name="Rectangle 9"/>
          <p:cNvSpPr>
            <a:spLocks noChangeArrowheads="1"/>
          </p:cNvSpPr>
          <p:nvPr/>
        </p:nvSpPr>
        <p:spPr bwMode="auto">
          <a:xfrm>
            <a:off x="5765157" y="3081909"/>
            <a:ext cx="1893942" cy="91091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78" name="Rectangle 10"/>
          <p:cNvSpPr>
            <a:spLocks noChangeArrowheads="1"/>
          </p:cNvSpPr>
          <p:nvPr/>
        </p:nvSpPr>
        <p:spPr bwMode="auto">
          <a:xfrm>
            <a:off x="5706741" y="2977042"/>
            <a:ext cx="1893942" cy="910913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pic>
        <p:nvPicPr>
          <p:cNvPr id="17422" name="Picture 21"/>
          <p:cNvPicPr>
            <a:picLocks noChangeAspect="1" noChangeArrowheads="1"/>
          </p:cNvPicPr>
          <p:nvPr/>
        </p:nvPicPr>
        <p:blipFill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41419" y="3010315"/>
            <a:ext cx="1785878" cy="822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Rectangle 9"/>
          <p:cNvSpPr>
            <a:spLocks noChangeArrowheads="1"/>
          </p:cNvSpPr>
          <p:nvPr/>
        </p:nvSpPr>
        <p:spPr bwMode="auto">
          <a:xfrm>
            <a:off x="3250325" y="3081909"/>
            <a:ext cx="1952359" cy="91091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sp>
        <p:nvSpPr>
          <p:cNvPr id="75" name="Rectangle 10"/>
          <p:cNvSpPr>
            <a:spLocks noChangeArrowheads="1"/>
          </p:cNvSpPr>
          <p:nvPr/>
        </p:nvSpPr>
        <p:spPr bwMode="auto">
          <a:xfrm>
            <a:off x="3190105" y="2977042"/>
            <a:ext cx="1952359" cy="910913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9D8FA7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24" tIns="45712" rIns="91424" bIns="45712" anchor="ctr"/>
          <a:lstStyle/>
          <a:p>
            <a:endParaRPr lang="ko-KR" altLang="en-US"/>
          </a:p>
        </p:txBody>
      </p:sp>
      <p:pic>
        <p:nvPicPr>
          <p:cNvPr id="17421" name="그림 22" descr="samsung.JPG"/>
          <p:cNvPicPr>
            <a:picLocks noChangeAspect="1"/>
          </p:cNvPicPr>
          <p:nvPr/>
        </p:nvPicPr>
        <p:blipFill>
          <a:blip r:embed="rId1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34120" y="3094147"/>
            <a:ext cx="1697832" cy="697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41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42" name="그림 21" descr="ICR 로고_통합.jpg"/>
          <p:cNvPicPr>
            <a:picLocks noChangeAspect="1"/>
          </p:cNvPicPr>
          <p:nvPr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그림 28" descr="IMG_0387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rcRect/>
          <a:stretch>
            <a:fillRect/>
          </a:stretch>
        </p:blipFill>
        <p:spPr bwMode="auto">
          <a:xfrm>
            <a:off x="7578949" y="1260351"/>
            <a:ext cx="3565718" cy="5342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89851" y="1390898"/>
            <a:ext cx="7027914" cy="4606925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angle 25"/>
          <p:cNvSpPr>
            <a:spLocks noChangeArrowheads="1"/>
          </p:cNvSpPr>
          <p:nvPr/>
        </p:nvSpPr>
        <p:spPr bwMode="auto">
          <a:xfrm>
            <a:off x="436198" y="5575113"/>
            <a:ext cx="6963004" cy="412421"/>
          </a:xfrm>
          <a:prstGeom prst="rect">
            <a:avLst/>
          </a:prstGeom>
          <a:solidFill>
            <a:srgbClr val="FFC000">
              <a:alpha val="67000"/>
            </a:srgbClr>
          </a:solidFill>
          <a:ln w="9525">
            <a:solidFill>
              <a:schemeClr val="tx1">
                <a:lumMod val="50000"/>
                <a:lumOff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ADRESS 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서울시 구로구 경인로 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51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길 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114(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구로동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23718" y="565670"/>
            <a:ext cx="1518332" cy="4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1424" tIns="45712" rIns="91424" bIns="45712">
            <a:spAutoFit/>
          </a:bodyPr>
          <a:lstStyle/>
          <a:p>
            <a:pPr algn="r">
              <a:defRPr/>
            </a:pPr>
            <a:r>
              <a:rPr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오시는 길</a:t>
            </a:r>
            <a:endParaRPr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7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8" name="그림 21" descr="ICR 로고_통합.jpg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screen">
            <a:duotone>
              <a:prstClr val="black"/>
              <a:schemeClr val="accent3">
                <a:tint val="45000"/>
                <a:satMod val="400000"/>
              </a:schemeClr>
            </a:duotone>
            <a:lum contrast="-10000"/>
          </a:blip>
          <a:srcRect/>
          <a:stretch>
            <a:fillRect/>
          </a:stretch>
        </p:blipFill>
        <p:spPr bwMode="auto">
          <a:xfrm>
            <a:off x="323718" y="454794"/>
            <a:ext cx="9984490" cy="68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그림 14" descr="IMG_0404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/>
          </a:blip>
          <a:srcRect/>
          <a:stretch>
            <a:fillRect/>
          </a:stretch>
        </p:blipFill>
        <p:spPr bwMode="auto">
          <a:xfrm>
            <a:off x="7198215" y="1116335"/>
            <a:ext cx="3693101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Text Box 10"/>
          <p:cNvSpPr txBox="1">
            <a:spLocks noChangeArrowheads="1"/>
          </p:cNvSpPr>
          <p:nvPr/>
        </p:nvSpPr>
        <p:spPr bwMode="auto">
          <a:xfrm>
            <a:off x="2322514" y="2700511"/>
            <a:ext cx="41052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/>
          <a:lstStyle/>
          <a:p>
            <a:pPr algn="ctr"/>
            <a:r>
              <a:rPr kumimoji="0" lang="en-US" altLang="ko-KR" sz="8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Thank</a:t>
            </a:r>
            <a:r>
              <a:rPr kumimoji="0" lang="en-US" altLang="ko-KR" sz="8000" b="1" dirty="0">
                <a:solidFill>
                  <a:srgbClr val="0F8E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8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YOU!</a:t>
            </a:r>
            <a:endParaRPr kumimoji="0" lang="ko-KR" altLang="en-US" sz="8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9319015" y="6900725"/>
            <a:ext cx="977735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4" tIns="45712" rIns="91424" bIns="45712">
            <a:spAutoFit/>
          </a:bodyPr>
          <a:lstStyle/>
          <a:p>
            <a:pPr algn="ctr">
              <a:defRPr/>
            </a:pPr>
            <a:r>
              <a:rPr lang="en-US" altLang="ko-KR" spc="-149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DAE </a:t>
            </a:r>
            <a:r>
              <a:rPr lang="en-US" altLang="ko-KR" spc="-149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ea typeface="Kozuka Gothic Pr6N L" pitchFamily="34" charset="-128"/>
                <a:cs typeface="Calibri" pitchFamily="34" charset="0"/>
              </a:rPr>
              <a:t>WHA</a:t>
            </a:r>
            <a:endParaRPr lang="en-US" altLang="ko-KR" spc="-149" dirty="0">
              <a:solidFill>
                <a:schemeClr val="bg1">
                  <a:lumMod val="50000"/>
                </a:schemeClr>
              </a:solidFill>
              <a:latin typeface="Calibri" pitchFamily="34" charset="0"/>
              <a:ea typeface="Kozuka Gothic Pr6N L" pitchFamily="34" charset="-128"/>
              <a:cs typeface="Calibri" pitchFamily="34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78148" y="5999409"/>
            <a:ext cx="237648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Arial" charset="0"/>
              </a:rPr>
              <a:t>www.dhcyl.co.kr</a:t>
            </a:r>
          </a:p>
        </p:txBody>
      </p:sp>
      <p:pic>
        <p:nvPicPr>
          <p:cNvPr id="16" name="그림 21" descr="ICR 로고_통합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04754" y="6552033"/>
            <a:ext cx="11541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389851" y="6332873"/>
            <a:ext cx="511175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Technology and quality as much as any third party may have a higher self-esteem.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But, not satisfied with the current for greater customer satisfaction Invitational will continue to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strive to develop new technologies promise.</a:t>
            </a:r>
          </a:p>
          <a:p>
            <a:pPr>
              <a:lnSpc>
                <a:spcPct val="120000"/>
              </a:lnSpc>
            </a:pP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The best quality, best service, new product development under a management philosophy that</a:t>
            </a:r>
          </a:p>
          <a:p>
            <a:pPr>
              <a:lnSpc>
                <a:spcPct val="120000"/>
              </a:lnSpc>
            </a:pPr>
            <a:r>
              <a:rPr lang="en-US" altLang="ko-KR" sz="900" dirty="0" smtClean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is </a:t>
            </a:r>
            <a:r>
              <a:rPr lang="en-US" altLang="ko-KR" sz="900" dirty="0">
                <a:solidFill>
                  <a:schemeClr val="accent4">
                    <a:lumMod val="75000"/>
                    <a:lumOff val="25000"/>
                  </a:schemeClr>
                </a:solidFill>
                <a:latin typeface="Arial" charset="0"/>
              </a:rPr>
              <a:t>committed to innovation.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6251</TotalTime>
  <Words>2159</Words>
  <Application>Microsoft Office PowerPoint</Application>
  <PresentationFormat>사용자 지정</PresentationFormat>
  <Paragraphs>550</Paragraphs>
  <Slides>20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기본 디자인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TitlesOfParts>
  <Company>(주)인비닷컴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프리미엄 디자인</dc:title>
  <dc:creator>문서 서식 포탈 비즈폼 www.bizforms.co.kr</dc:creator>
  <dc:description>무단 복제 배포시 법적 불이익을 받을 수 있습니다.</dc:description>
  <cp:lastModifiedBy>a9</cp:lastModifiedBy>
  <cp:revision>908</cp:revision>
  <dcterms:created xsi:type="dcterms:W3CDTF">2011-06-03T05:09:18Z</dcterms:created>
  <dcterms:modified xsi:type="dcterms:W3CDTF">2015-02-03T01:54:00Z</dcterms:modified>
  <cp:category>본 문서의 저작권은 비즈폼에 있습니다.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게시자">
    <vt:lpwstr>비즈폼</vt:lpwstr>
  </property>
</Properties>
</file>